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90" r:id="rId4"/>
    <p:sldId id="292" r:id="rId5"/>
    <p:sldId id="293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69" r:id="rId20"/>
    <p:sldId id="270" r:id="rId21"/>
    <p:sldId id="326" r:id="rId22"/>
    <p:sldId id="273" r:id="rId23"/>
    <p:sldId id="327" r:id="rId24"/>
    <p:sldId id="308" r:id="rId25"/>
    <p:sldId id="309" r:id="rId26"/>
    <p:sldId id="310" r:id="rId27"/>
    <p:sldId id="311" r:id="rId28"/>
    <p:sldId id="312" r:id="rId29"/>
    <p:sldId id="274" r:id="rId30"/>
    <p:sldId id="313" r:id="rId31"/>
    <p:sldId id="314" r:id="rId32"/>
    <p:sldId id="315" r:id="rId33"/>
    <p:sldId id="275" r:id="rId34"/>
    <p:sldId id="316" r:id="rId35"/>
    <p:sldId id="317" r:id="rId36"/>
    <p:sldId id="318" r:id="rId37"/>
    <p:sldId id="319" r:id="rId38"/>
    <p:sldId id="276" r:id="rId39"/>
    <p:sldId id="277" r:id="rId40"/>
  </p:sldIdLst>
  <p:sldSz cx="9144000" cy="6858000" type="screen4x3"/>
  <p:notesSz cx="6858000" cy="9144000"/>
  <p:defaultTextStyle>
    <a:defPPr>
      <a:defRPr lang="en-N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94660"/>
  </p:normalViewPr>
  <p:slideViewPr>
    <p:cSldViewPr>
      <p:cViewPr varScale="1">
        <p:scale>
          <a:sx n="76" d="100"/>
          <a:sy n="76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A165-29EC-4A25-B60C-85875EE47D5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81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2710-2312-4ED9-A100-57E1E890452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486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FD3B-6FC0-4FA9-9C84-E15DAED1DF4A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784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132E9-E089-4D89-B032-01FB123FA3B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7629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63528-7746-4B64-8F78-1CFBA8C106C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033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1AC7A-85C4-4FFB-B0EB-12CF780C2D0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083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6E61C-C926-4482-94AD-86878A196B1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156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58A1D-6343-4C30-A8A2-7F4AE2EF8E2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848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00A3-5912-4372-885B-41E19A8E609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2498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180D1-D414-40B7-94F3-6D1FA011DC38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431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4A2EE-6829-4B1F-930E-89BEECFBECD0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123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C9D2-296E-4FE2-9FDA-A9B3EBDCC2BE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581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E8A8E-79CA-40C0-92DF-73EB934CC01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3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rgbClr val="FF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 smtClean="0"/>
              <a:t>Click to edit Master text styles</a:t>
            </a:r>
          </a:p>
          <a:p>
            <a:pPr lvl="1"/>
            <a:r>
              <a:rPr lang="en-NZ" smtClean="0"/>
              <a:t>Second level</a:t>
            </a:r>
          </a:p>
          <a:p>
            <a:pPr lvl="2"/>
            <a:r>
              <a:rPr lang="en-NZ" smtClean="0"/>
              <a:t>Third level</a:t>
            </a:r>
          </a:p>
          <a:p>
            <a:pPr lvl="3"/>
            <a:r>
              <a:rPr lang="en-NZ" smtClean="0"/>
              <a:t>Fourth level</a:t>
            </a:r>
          </a:p>
          <a:p>
            <a:pPr lvl="4"/>
            <a:r>
              <a:rPr lang="en-NZ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84B2D37-9E0C-4D65-BC28-DE4F53519E4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google.co.nz/url?sa=i&amp;source=images&amp;cd=&amp;cad=rja&amp;docid=VxHBsiVAIwqR6M&amp;tbnid=gE656cXH_F4BPM:&amp;ved=0CAgQjRwwAA&amp;url=http%3A%2F%2Fwww.teara.govt.nz%2Fen%2Fdocument%2F9773%2Fstinging-hairs-of-ongaonga&amp;ei=KgY4UY_WBsyvkgWJlIGoCQ&amp;psig=AFQjCNGrBe6UzWJYGj1kV-Btm3BHukqnvQ&amp;ust=1362712490154714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tnz.com/blog/wp-content/uploads/chillisii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hort.purdue.edu/ext/senior/vegetabl/images/large/onion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</a:rPr>
              <a:t>PLANT / ANIMAL RELATIONSHIPS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486400"/>
            <a:ext cx="4419600" cy="914400"/>
          </a:xfrm>
        </p:spPr>
        <p:txBody>
          <a:bodyPr/>
          <a:lstStyle/>
          <a:p>
            <a:pPr eaLnBrk="1" hangingPunct="1"/>
            <a:r>
              <a:rPr lang="en-NZ" smtClean="0">
                <a:solidFill>
                  <a:schemeClr val="bg1"/>
                </a:solidFill>
              </a:rPr>
              <a:t>Year 13 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What a borer! Stem borer that 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4997" name="Picture 5" descr="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219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borerda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676400"/>
            <a:ext cx="2927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Huhu grubs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6020" name="Picture 4" descr="PicForNewsletterNZTreeTopsApril2006HuhuIn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6657975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Yummy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7044" name="Picture 4" descr="huhu%20on%20plate%20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5329238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Adult huhu beetle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8068" name="Picture 4" descr="huhu_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9056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Root chewers – grass grub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9093" name="Picture 5" descr="GRASS%20GR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67818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NZ" smtClean="0"/>
              <a:t>Pollen feeder - Bee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0116" name="Picture 4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Fruit eaters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Bat			Iguana</a:t>
            </a:r>
          </a:p>
        </p:txBody>
      </p:sp>
      <p:pic>
        <p:nvPicPr>
          <p:cNvPr id="91140" name="Picture 4" descr="Pioture of a jamaican fruit-eating bat (Artibeus jamaicensis) feeding on papaya, St. Thomas, U.S. Virgin Islands. (mammal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362200"/>
            <a:ext cx="29813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iguana eating fr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79675"/>
            <a:ext cx="464185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Seed eaters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2164" name="Picture 4" descr="GDFLWR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0767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hamsters_busy_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700213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6" name="Picture 6" descr="gweev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005263"/>
            <a:ext cx="2752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smtClean="0"/>
              <a:t>Gum eater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NZ" smtClean="0"/>
              <a:t>Black-tailed marmoset licking gum that is </a:t>
            </a:r>
            <a:br>
              <a:rPr lang="en-NZ" smtClean="0"/>
            </a:br>
            <a:r>
              <a:rPr lang="en-NZ" smtClean="0"/>
              <a:t>dripping down a tree limb. </a:t>
            </a:r>
          </a:p>
        </p:txBody>
      </p:sp>
      <p:pic>
        <p:nvPicPr>
          <p:cNvPr id="93190" name="Picture 6" descr="Photo:  Black-tailed marmo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5715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800" b="1" smtClean="0"/>
              <a:t>Plant defences</a:t>
            </a:r>
            <a:r>
              <a:rPr lang="en-NZ" sz="4000" smtClean="0"/>
              <a:t> </a:t>
            </a:r>
            <a:br>
              <a:rPr lang="en-NZ" sz="4000" smtClean="0"/>
            </a:br>
            <a:r>
              <a:rPr lang="en-NZ" sz="4000" smtClean="0"/>
              <a:t>Thorns!   </a:t>
            </a:r>
          </a:p>
        </p:txBody>
      </p:sp>
      <p:pic>
        <p:nvPicPr>
          <p:cNvPr id="39941" name="Picture 5" descr="Acacia-Thorn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600200"/>
            <a:ext cx="61880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NZ" sz="4000" smtClean="0"/>
              <a:t>Herbivory</a:t>
            </a:r>
            <a:endParaRPr lang="en-NZ" sz="3200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en-NZ" smtClean="0"/>
              <a:t>Grazers</a:t>
            </a:r>
          </a:p>
        </p:txBody>
      </p:sp>
      <p:pic>
        <p:nvPicPr>
          <p:cNvPr id="73732" name="Picture 4" descr="465%20Wildebeest%20graz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 build="p"/>
      <p:bldP spid="737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NZ" smtClean="0"/>
              <a:t>More thorns</a:t>
            </a:r>
          </a:p>
        </p:txBody>
      </p:sp>
      <p:pic>
        <p:nvPicPr>
          <p:cNvPr id="41989" name="Picture 5" descr="thorns ca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541338"/>
            <a:ext cx="4200525" cy="6316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build="p"/>
      <p:bldP spid="4199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3600" smtClean="0"/>
              <a:t>Ongaonga</a:t>
            </a:r>
            <a:r>
              <a:rPr lang="en-NZ" sz="3200" smtClean="0"/>
              <a:t> – not just thorns – poison ones!</a:t>
            </a:r>
            <a:endParaRPr lang="en-NZ" smtClean="0"/>
          </a:p>
        </p:txBody>
      </p:sp>
      <p:pic>
        <p:nvPicPr>
          <p:cNvPr id="22531" name="Picture 2" descr="http://www.teara.govt.nz/files/p9773do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8313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38313"/>
            <a:ext cx="3365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04800" y="5334000"/>
            <a:ext cx="4914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NZ" sz="2800" kern="0" dirty="0" smtClean="0"/>
              <a:t>People have died when they fell into stinging nettle!</a:t>
            </a:r>
            <a:endParaRPr lang="en-NZ" sz="3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NZ" smtClean="0"/>
              <a:t>Divarication - </a:t>
            </a:r>
            <a:r>
              <a:rPr lang="en-NZ" i="1" smtClean="0"/>
              <a:t>Coprosma</a:t>
            </a:r>
          </a:p>
        </p:txBody>
      </p:sp>
      <p:pic>
        <p:nvPicPr>
          <p:cNvPr id="48133" name="Picture 5" descr="divar coprosma_aceros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47800"/>
            <a:ext cx="60023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Divarication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Very common in NZ shrubs and young trees</a:t>
            </a:r>
          </a:p>
          <a:p>
            <a:pPr eaLnBrk="1" hangingPunct="1"/>
            <a:r>
              <a:rPr lang="en-NZ" smtClean="0"/>
              <a:t>Short, strong, much-branching twigs</a:t>
            </a:r>
          </a:p>
          <a:p>
            <a:pPr eaLnBrk="1" hangingPunct="1"/>
            <a:r>
              <a:rPr lang="en-NZ" smtClean="0"/>
              <a:t>Leaves on the “inside”</a:t>
            </a:r>
          </a:p>
          <a:p>
            <a:pPr eaLnBrk="1" hangingPunct="1"/>
            <a:r>
              <a:rPr lang="en-NZ" smtClean="0"/>
              <a:t>Hard for herbivores to get at</a:t>
            </a:r>
          </a:p>
          <a:p>
            <a:pPr eaLnBrk="1" hangingPunct="1"/>
            <a:r>
              <a:rPr lang="en-NZ" smtClean="0"/>
              <a:t>Could be a result of natural selection by moa browsing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Chemicals  </a:t>
            </a:r>
            <a:endParaRPr lang="en-NZ" sz="28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eaLnBrk="1" hangingPunct="1"/>
            <a:r>
              <a:rPr lang="en-NZ" smtClean="0"/>
              <a:t>Chillies form </a:t>
            </a:r>
            <a:r>
              <a:rPr lang="en-NZ" b="1" smtClean="0"/>
              <a:t>antibiotics</a:t>
            </a:r>
            <a:r>
              <a:rPr lang="en-NZ" smtClean="0"/>
              <a:t> against bacteria</a:t>
            </a:r>
          </a:p>
        </p:txBody>
      </p:sp>
      <p:pic>
        <p:nvPicPr>
          <p:cNvPr id="94213" name="Picture 5" descr="chilli-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1295400"/>
            <a:ext cx="43735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 descr="Chillis on table">
            <a:hlinkClick r:id="rId3" tooltip="Chillis on tab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2478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  <p:bldP spid="942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Boy – you find some interesting things when you search for chillies!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5237" name="Picture 5" descr="2007516183613_Red-Hot-Chili-Pepp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6324600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Pyrethrin daisy</a:t>
            </a:r>
          </a:p>
        </p:txBody>
      </p:sp>
      <p:pic>
        <p:nvPicPr>
          <p:cNvPr id="96261" name="Picture 5" descr="pyreth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Fly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895600"/>
            <a:ext cx="1828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6096000" y="1371600"/>
            <a:ext cx="2209800" cy="13716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3200"/>
              <a:t>Ahrrg - pyrethrin</a:t>
            </a:r>
          </a:p>
        </p:txBody>
      </p:sp>
      <p:sp>
        <p:nvSpPr>
          <p:cNvPr id="9626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7.51445E-7 C 0.02275 0.00069 0.04549 0.00092 0.06824 0.00208 C 0.08438 0.00301 0.10105 0.0111 0.11754 0.01272 C 0.12761 0.01711 0.12588 0.01618 0.12865 0.0296 C 0.12952 0.03399 0.13178 0.04231 0.13178 0.04231 C 0.13247 0.05434 0.1349 0.06613 0.1349 0.07815 C 0.1349 0.09942 0.13473 0.12069 0.13334 0.14173 C 0.13317 0.14474 0.13108 0.14728 0.13022 0.15006 C 0.12744 0.15861 0.12101 0.17734 0.11424 0.18173 C 0.1007 0.19052 0.08091 0.19121 0.06667 0.19237 C 0.03195 0.2037 0.07101 0.19907 -0.0111 0.19653 C -0.01926 0.19283 -0.02239 0.18798 -0.02864 0.17965 C -0.0302 0.17757 -0.03333 0.17341 -0.03333 0.17341 C -0.03506 0.16647 -0.03784 0.16116 -0.03975 0.15422 C -0.03923 0.14798 -0.03888 0.1415 -0.03801 0.13526 C -0.03593 0.11977 -0.02187 0.12 -0.01267 0.11838 C 0.02622 0.09249 0.10279 0.11538 0.15244 0.12462 C 0.15973 0.12971 0.16372 0.12809 0.16824 0.13734 C 0.17275 0.16231 0.17605 0.19144 0.16511 0.21341 C 0.1632 0.22358 0.16286 0.22705 0.15713 0.23468 C 0.15487 0.24647 0.15018 0.2548 0.14133 0.2578 C 0.13595 0.26266 0.13143 0.2696 0.12536 0.2726 C 0.11008 0.28 0.09376 0.28509 0.07779 0.28971 C 0.06824 0.29827 0.07865 0.29017 0.06511 0.29595 C 0.0573 0.29942 0.05122 0.30451 0.04289 0.30659 C -0.09166 0.30451 -0.07673 0.35329 -0.09843 0.26636 C -0.09617 0.24277 -0.09999 0.2252 -0.08246 0.2178 C -0.06336 0.21919 -0.04426 0.21942 -0.02534 0.22197 C -0.02343 0.2222 -0.02239 0.2252 -0.02065 0.22613 C -0.01614 0.22844 -0.0111 0.2289 -0.00642 0.23052 C 0.00435 0.23422 0.01424 0.23538 0.02536 0.23676 C 0.04445 0.24509 0.03161 0.24069 0.06511 0.24301 C 0.08299 0.25295 0.1047 0.25595 0.12379 0.2578 C 0.12883 0.27168 0.13143 0.27584 0.13334 0.29179 C 0.13265 0.31514 0.13595 0.34127 0.12536 0.36139 C 0.12414 0.36786 0.12449 0.3748 0.12223 0.38058 C 0.12119 0.38312 0.11893 0.38451 0.11754 0.38682 C 0.10608 0.40647 0.11754 0.39514 0.09845 0.40809 C 0.09601 0.40971 0.09428 0.41272 0.09202 0.41434 C 0.07796 0.42451 0.06095 0.42682 0.04601 0.43329 C 0.0356 0.44301 0.02379 0.44162 0.01268 0.44809 C -0.00069 0.45595 -0.01579 0.46451 -0.0302 0.46936 C -0.03853 0.47214 -0.06544 0.47329 -0.06822 0.47353 C -0.09079 0.48647 -0.11371 0.49434 -0.13645 0.50728 C -0.13905 0.50867 -0.14166 0.51075 -0.14444 0.51168 C -0.15086 0.51376 -0.16353 0.51792 -0.16353 0.51792 C -0.17326 0.52671 -0.18714 0.52578 -0.19843 0.53064 C -0.20676 0.53803 -0.20121 0.5341 -0.21579 0.53896 C -0.221 0.54058 -0.22169 0.54243 -0.2269 0.54543 C -0.23333 0.54913 -0.24079 0.55029 -0.24756 0.55168 C -0.26458 0.56324 -0.25416 0.55538 -0.27777 0.57711 C -0.30919 0.60601 -0.28992 0.58289 -0.31267 0.60462 C -0.33089 0.6222 -0.34878 0.63815 -0.36822 0.65318 C -0.3743 0.66381 -0.38454 0.67237 -0.39357 0.67861 C -0.4026 0.68486 -0.39409 0.67538 -0.40468 0.68486 C -0.41284 0.69225 -0.40902 0.69341 -0.42065 0.69341 " pathEditMode="relative" ptsTypes="fffffffffffffffffffffffffffffffffffffffffffffffffffffffA">
                                      <p:cBhvr>
                                        <p:cTn id="25" dur="2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4" grpId="0" animBg="1"/>
      <p:bldP spid="96264" grpId="1" animBg="1"/>
      <p:bldP spid="9626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Smelly plants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NZ" smtClean="0"/>
              <a:t>Onions				Garlic</a:t>
            </a:r>
          </a:p>
        </p:txBody>
      </p:sp>
      <p:pic>
        <p:nvPicPr>
          <p:cNvPr id="97285" name="Picture 5" descr="onion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3162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GarlicBraidAddingOn-7115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57400"/>
            <a:ext cx="310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8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Peppermint			Cinnamon</a:t>
            </a:r>
          </a:p>
        </p:txBody>
      </p:sp>
      <p:pic>
        <p:nvPicPr>
          <p:cNvPr id="98309" name="Picture 5" descr="Peppermint plants in blo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0940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11" name="Picture 7" descr="plant_medicin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3434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2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Parapara – Birds beware! </a:t>
            </a:r>
            <a:endParaRPr lang="en-NZ" sz="3200" smtClean="0"/>
          </a:p>
        </p:txBody>
      </p:sp>
      <p:pic>
        <p:nvPicPr>
          <p:cNvPr id="50181" name="Picture 5" descr="parapar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19200"/>
            <a:ext cx="5162550" cy="544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Browsing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5780" name="Picture 4" descr="50115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57325"/>
            <a:ext cx="36766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goat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5038"/>
            <a:ext cx="366553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/>
      <p:bldP spid="7578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Low growing point –grass, dandelion, plantain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99333" name="Picture 5" descr="grass_by_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4767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7" descr="dandi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23812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7" name="Picture 9" descr="plantai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4385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Protected seeds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Hard shell (Brazil nut)	Prickles (Chestnut)</a:t>
            </a:r>
          </a:p>
        </p:txBody>
      </p:sp>
      <p:pic>
        <p:nvPicPr>
          <p:cNvPr id="100357" name="Picture 5" descr="P9120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4800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7" descr="Braz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2861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Seed masting in tussock</a:t>
            </a:r>
            <a:endParaRPr lang="en-NZ" sz="24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mtClean="0"/>
              <a:t>low year (2001) high year (1999) </a:t>
            </a:r>
          </a:p>
        </p:txBody>
      </p:sp>
      <p:pic>
        <p:nvPicPr>
          <p:cNvPr id="101383" name="Picture 7" descr="low_high_compa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64770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NZ" sz="3600" smtClean="0"/>
              <a:t>Plants hiding - Peekaboo!</a:t>
            </a:r>
            <a:br>
              <a:rPr lang="en-NZ" sz="3600" smtClean="0"/>
            </a:br>
            <a:r>
              <a:rPr lang="en-NZ" sz="2800" smtClean="0"/>
              <a:t>Flowers are a bit of a giveaway</a:t>
            </a:r>
            <a:r>
              <a:rPr lang="en-NZ" sz="2400" smtClean="0"/>
              <a:t>! </a:t>
            </a:r>
          </a:p>
        </p:txBody>
      </p:sp>
      <p:pic>
        <p:nvPicPr>
          <p:cNvPr id="52229" name="Picture 5" descr="stone plant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70038"/>
            <a:ext cx="5051425" cy="5287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2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Regeneration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505200" cy="4525963"/>
          </a:xfrm>
        </p:spPr>
        <p:txBody>
          <a:bodyPr/>
          <a:lstStyle/>
          <a:p>
            <a:pPr eaLnBrk="1" hangingPunct="1"/>
            <a:r>
              <a:rPr lang="en-NZ" smtClean="0"/>
              <a:t>This dandelion has regenerated from a piece of root left on the ground</a:t>
            </a:r>
          </a:p>
        </p:txBody>
      </p:sp>
      <p:pic>
        <p:nvPicPr>
          <p:cNvPr id="102405" name="Picture 5" descr="Dandel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3418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NZ" smtClean="0"/>
              <a:t>Waxy cuticle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 eaLnBrk="1" hangingPunct="1"/>
            <a:r>
              <a:rPr lang="en-NZ" smtClean="0"/>
              <a:t>Note how the waxy cuticle on this kale plant repels water – and makes it hard for pathogens to enter</a:t>
            </a:r>
          </a:p>
        </p:txBody>
      </p:sp>
      <p:pic>
        <p:nvPicPr>
          <p:cNvPr id="103429" name="Picture 5" descr="250px-Ka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24125"/>
            <a:ext cx="4953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3" name="Picture 9" descr="Lea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z="4000" smtClean="0"/>
              <a:t>Which is ok until one of these little bug***s pierces it</a:t>
            </a:r>
          </a:p>
        </p:txBody>
      </p:sp>
      <p:pic>
        <p:nvPicPr>
          <p:cNvPr id="104453" name="Picture 5" descr="pass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08125"/>
            <a:ext cx="40481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84325"/>
            <a:ext cx="277177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8" name="Picture 10" descr="green-shield-bug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51325"/>
            <a:ext cx="34290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2773362"/>
          </a:xfrm>
        </p:spPr>
        <p:txBody>
          <a:bodyPr/>
          <a:lstStyle/>
          <a:p>
            <a:pPr eaLnBrk="1" hangingPunct="1"/>
            <a:r>
              <a:rPr lang="en-NZ" sz="6000" b="1" smtClean="0"/>
              <a:t>Co-operation between plants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077200" cy="3230563"/>
          </a:xfrm>
        </p:spPr>
        <p:txBody>
          <a:bodyPr/>
          <a:lstStyle/>
          <a:p>
            <a:pPr eaLnBrk="1" hangingPunct="1"/>
            <a:r>
              <a:rPr lang="en-NZ" smtClean="0"/>
              <a:t>One plant may protect nearby plants</a:t>
            </a:r>
          </a:p>
          <a:p>
            <a:pPr eaLnBrk="1" hangingPunct="1"/>
            <a:endParaRPr lang="en-NZ" smtClean="0"/>
          </a:p>
          <a:p>
            <a:pPr eaLnBrk="1" hangingPunct="1"/>
            <a:r>
              <a:rPr lang="en-NZ" smtClean="0"/>
              <a:t>Eg-</a:t>
            </a:r>
          </a:p>
        </p:txBody>
      </p:sp>
      <p:sp>
        <p:nvSpPr>
          <p:cNvPr id="1054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NZ" sz="3600" smtClean="0"/>
              <a:t>Marigold roots secrete nematode- killing chemicals,</a:t>
            </a:r>
            <a:r>
              <a:rPr lang="en-NZ" sz="4000" smtClean="0"/>
              <a:t> (</a:t>
            </a:r>
            <a:r>
              <a:rPr lang="en-NZ" sz="3200" smtClean="0"/>
              <a:t>and they are pretty too)! </a:t>
            </a:r>
            <a:endParaRPr lang="en-NZ" sz="2400" smtClean="0"/>
          </a:p>
        </p:txBody>
      </p:sp>
      <p:pic>
        <p:nvPicPr>
          <p:cNvPr id="54277" name="Picture 5" descr="marigold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20838"/>
            <a:ext cx="8229600" cy="5237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NZ" sz="4000" smtClean="0"/>
              <a:t>Willows and alders warn neighbours of insect attack</a:t>
            </a:r>
            <a:endParaRPr lang="en-NZ" sz="2000" smtClean="0"/>
          </a:p>
        </p:txBody>
      </p:sp>
      <p:pic>
        <p:nvPicPr>
          <p:cNvPr id="56325" name="Picture 5" descr="willow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828800"/>
            <a:ext cx="48006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6" name="Picture 6" descr="Alder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76400"/>
            <a:ext cx="2830513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962400" y="1371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Willow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Alder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381000" y="57150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2000" b="1"/>
              <a:t>Alder leaf</a:t>
            </a:r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1905000" y="594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56332" name="Picture 12" descr="alder_leaf_scan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4800600"/>
            <a:ext cx="1108075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2971800" y="1905000"/>
            <a:ext cx="2743200" cy="1143000"/>
          </a:xfrm>
          <a:prstGeom prst="wedgeRoundRectCallout">
            <a:avLst>
              <a:gd name="adj1" fmla="val 61806"/>
              <a:gd name="adj2" fmla="val 8027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3200">
                <a:solidFill>
                  <a:schemeClr val="tx2"/>
                </a:solidFill>
              </a:rPr>
              <a:t>Hey mate! </a:t>
            </a:r>
          </a:p>
          <a:p>
            <a:pPr algn="ctr"/>
            <a:r>
              <a:rPr lang="en-NZ" sz="3200">
                <a:solidFill>
                  <a:schemeClr val="tx2"/>
                </a:solidFill>
              </a:rPr>
              <a:t>Watch out!</a:t>
            </a:r>
          </a:p>
        </p:txBody>
      </p:sp>
      <p:sp>
        <p:nvSpPr>
          <p:cNvPr id="56336" name="AutoShape 16"/>
          <p:cNvSpPr>
            <a:spLocks noChangeArrowheads="1"/>
          </p:cNvSpPr>
          <p:nvPr/>
        </p:nvSpPr>
        <p:spPr bwMode="auto">
          <a:xfrm>
            <a:off x="6781800" y="1600200"/>
            <a:ext cx="1828800" cy="1143000"/>
          </a:xfrm>
          <a:prstGeom prst="wedgeRoundRectCallout">
            <a:avLst>
              <a:gd name="adj1" fmla="val -23264"/>
              <a:gd name="adj2" fmla="val 11333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NZ" sz="3200">
                <a:solidFill>
                  <a:schemeClr val="tx2"/>
                </a:solidFill>
              </a:rPr>
              <a:t>Thanks dude!</a:t>
            </a:r>
          </a:p>
        </p:txBody>
      </p:sp>
      <p:sp>
        <p:nvSpPr>
          <p:cNvPr id="56337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029200" y="6324600"/>
            <a:ext cx="41148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8" grpId="0"/>
      <p:bldP spid="56329" grpId="0"/>
      <p:bldP spid="56330" grpId="0"/>
      <p:bldP spid="56331" grpId="0" animBg="1"/>
      <p:bldP spid="56335" grpId="0" animBg="1"/>
      <p:bldP spid="56335" grpId="1" animBg="1"/>
      <p:bldP spid="56336" grpId="0" animBg="1"/>
      <p:bldP spid="56336" grpId="1" animBg="1"/>
      <p:bldP spid="563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Sap Sucker - aphid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7828" name="Picture 4" descr="aphid_oneil_high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5057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3657600" cy="884238"/>
          </a:xfrm>
        </p:spPr>
        <p:txBody>
          <a:bodyPr/>
          <a:lstStyle/>
          <a:p>
            <a:pPr algn="l" eaLnBrk="1" hangingPunct="1"/>
            <a:r>
              <a:rPr lang="en-NZ" sz="4800" b="1" smtClean="0"/>
              <a:t>Sucker!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78852" name="Picture 4" descr="Aphid Fee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"/>
            <a:ext cx="32607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 eaLnBrk="1" hangingPunct="1"/>
            <a:r>
              <a:rPr lang="en-NZ" b="1" smtClean="0"/>
              <a:t>Nectar feeders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NZ" sz="4000" b="1" smtClean="0"/>
              <a:t>Bat</a:t>
            </a:r>
          </a:p>
        </p:txBody>
      </p:sp>
      <p:pic>
        <p:nvPicPr>
          <p:cNvPr id="79876" name="Picture 4" descr="06080474NectarBatFeed%2346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4800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NZ" smtClean="0"/>
              <a:t>Humming bird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1924" name="Picture 4" descr="hum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010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2948" name="Picture 4" descr="hum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010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NZ" smtClean="0"/>
              <a:t>Butterfly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83972" name="Picture 4" descr="image?id=5614&amp;rendTypeId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2413"/>
            <a:ext cx="7086600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284</Words>
  <Application>Microsoft Office PowerPoint</Application>
  <PresentationFormat>On-screen Show (4:3)</PresentationFormat>
  <Paragraphs>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Arial</vt:lpstr>
      <vt:lpstr>Calibri</vt:lpstr>
      <vt:lpstr>Default Design</vt:lpstr>
      <vt:lpstr>PLANT / ANIMAL RELATIONSHIPS</vt:lpstr>
      <vt:lpstr>Herbivory</vt:lpstr>
      <vt:lpstr>Browsing</vt:lpstr>
      <vt:lpstr>Sap Sucker - aphid</vt:lpstr>
      <vt:lpstr>Sucker!</vt:lpstr>
      <vt:lpstr>Nectar feeders</vt:lpstr>
      <vt:lpstr>Humming bird</vt:lpstr>
      <vt:lpstr>PowerPoint Presentation</vt:lpstr>
      <vt:lpstr>Butterfly</vt:lpstr>
      <vt:lpstr>What a borer! Stem borer that is</vt:lpstr>
      <vt:lpstr>Huhu grubs</vt:lpstr>
      <vt:lpstr>Yummy</vt:lpstr>
      <vt:lpstr>Adult huhu beetle</vt:lpstr>
      <vt:lpstr>Root chewers – grass grub</vt:lpstr>
      <vt:lpstr>Pollen feeder - Bee</vt:lpstr>
      <vt:lpstr>Fruit eaters</vt:lpstr>
      <vt:lpstr>Seed eaters</vt:lpstr>
      <vt:lpstr>Gum eater</vt:lpstr>
      <vt:lpstr>Plant defences  Thorns!   </vt:lpstr>
      <vt:lpstr>More thorns</vt:lpstr>
      <vt:lpstr>Ongaonga – not just thorns – poison ones!</vt:lpstr>
      <vt:lpstr>Divarication - Coprosma</vt:lpstr>
      <vt:lpstr>Divarication</vt:lpstr>
      <vt:lpstr>Chemicals  </vt:lpstr>
      <vt:lpstr>Boy – you find some interesting things when you search for chillies!</vt:lpstr>
      <vt:lpstr>Pyrethrin daisy</vt:lpstr>
      <vt:lpstr>Smelly plants</vt:lpstr>
      <vt:lpstr>PowerPoint Presentation</vt:lpstr>
      <vt:lpstr>Parapara – Birds beware! </vt:lpstr>
      <vt:lpstr>Low growing point –grass, dandelion, plantain</vt:lpstr>
      <vt:lpstr>Protected seeds</vt:lpstr>
      <vt:lpstr>Seed masting in tussock</vt:lpstr>
      <vt:lpstr>Plants hiding - Peekaboo! Flowers are a bit of a giveaway! </vt:lpstr>
      <vt:lpstr>Regeneration</vt:lpstr>
      <vt:lpstr>Waxy cuticle</vt:lpstr>
      <vt:lpstr>Which is ok until one of these little bug***s pierces it</vt:lpstr>
      <vt:lpstr>Co-operation between plants</vt:lpstr>
      <vt:lpstr>Marigold roots secrete nematode- killing chemicals, (and they are pretty too)! </vt:lpstr>
      <vt:lpstr>Willows and alders warn neighbours of insect attack</vt:lpstr>
    </vt:vector>
  </TitlesOfParts>
  <Company>St Marys School Stratford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RESPONSES TO THE BIOTIC ENVIRONMENT</dc:title>
  <dc:creator>Rick Wood</dc:creator>
  <cp:lastModifiedBy>Rick Wood</cp:lastModifiedBy>
  <cp:revision>30</cp:revision>
  <dcterms:created xsi:type="dcterms:W3CDTF">2007-03-21T22:08:07Z</dcterms:created>
  <dcterms:modified xsi:type="dcterms:W3CDTF">2013-03-07T05:36:28Z</dcterms:modified>
</cp:coreProperties>
</file>